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012" r:id="rId2"/>
    <p:sldId id="4013" r:id="rId3"/>
    <p:sldId id="4014" r:id="rId4"/>
    <p:sldId id="4015" r:id="rId5"/>
    <p:sldId id="4016" r:id="rId6"/>
    <p:sldId id="4017" r:id="rId7"/>
    <p:sldId id="4024" r:id="rId8"/>
    <p:sldId id="4018" r:id="rId9"/>
    <p:sldId id="4019" r:id="rId10"/>
    <p:sldId id="4020" r:id="rId11"/>
    <p:sldId id="4021" r:id="rId12"/>
    <p:sldId id="4022" r:id="rId13"/>
    <p:sldId id="402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20222" y="6659245"/>
            <a:ext cx="788894" cy="9778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lnSpc>
                <a:spcPct val="90000"/>
              </a:lnSpc>
              <a:defRPr sz="706">
                <a:gradFill>
                  <a:gsLst>
                    <a:gs pos="5000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71248"/>
            <a:fld id="{77A80767-0168-4202-AF54-9FDB461E3B29}" type="slidenum">
              <a:rPr lang="en-US" smtClean="0">
                <a:gradFill>
                  <a:gsLst>
                    <a:gs pos="5000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</a:rPr>
              <a:pPr defTabSz="871248"/>
              <a:t>‹#›</a:t>
            </a:fld>
            <a:endParaRPr lang="en-US">
              <a:gradFill>
                <a:gsLst>
                  <a:gs pos="5000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24614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3509" y="6279049"/>
            <a:ext cx="1463040" cy="31374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-1" y="0"/>
            <a:ext cx="10473508" cy="6858000"/>
          </a:xfrm>
          <a:prstGeom prst="rect">
            <a:avLst/>
          </a:prstGeom>
          <a:gradFill flip="none" rotWithShape="1">
            <a:gsLst>
              <a:gs pos="54000">
                <a:schemeClr val="tx2">
                  <a:alpha val="40000"/>
                </a:schemeClr>
              </a:gs>
              <a:gs pos="0">
                <a:srgbClr val="000000">
                  <a:alpha val="40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342" tIns="129074" rIns="161342" bIns="1290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2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11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7716" y="2100849"/>
            <a:ext cx="8380489" cy="643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8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29521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6" y="201707"/>
            <a:ext cx="10232571" cy="325795"/>
          </a:xfrm>
        </p:spPr>
        <p:txBody>
          <a:bodyPr/>
          <a:lstStyle/>
          <a:p>
            <a:endParaRPr lang="en-US" sz="2117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1"/>
            <a:ext cx="616857" cy="2367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00" indent="0">
              <a:buNone/>
              <a:defRPr/>
            </a:lvl2pPr>
            <a:lvl3pPr marL="438830" indent="0">
              <a:buNone/>
              <a:defRPr/>
            </a:lvl3pPr>
            <a:lvl4pPr marL="614364" indent="0">
              <a:buNone/>
              <a:defRPr/>
            </a:lvl4pPr>
            <a:lvl5pPr marL="789895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6421608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201706"/>
            <a:ext cx="11684000" cy="32588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54000" y="6659245"/>
            <a:ext cx="160816" cy="97784"/>
          </a:xfrm>
          <a:prstGeom prst="rect">
            <a:avLst/>
          </a:prstGeom>
        </p:spPr>
        <p:txBody>
          <a:bodyPr vert="horz" wrap="none" lIns="0" tIns="0" rIns="159197" bIns="0" rtlCol="0" anchor="ctr">
            <a:spAutoFit/>
          </a:bodyPr>
          <a:lstStyle>
            <a:lvl1pPr algn="l">
              <a:lnSpc>
                <a:spcPct val="90000"/>
              </a:lnSpc>
              <a:defRPr sz="706">
                <a:gradFill>
                  <a:gsLst>
                    <a:gs pos="31624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71248"/>
            <a:endParaRPr lang="en-US">
              <a:gradFill>
                <a:gsLst>
                  <a:gs pos="31624">
                    <a:srgbClr val="505050"/>
                  </a:gs>
                  <a:gs pos="45000">
                    <a:srgbClr val="505050"/>
                  </a:gs>
                </a:gsLst>
                <a:lin ang="5400000" scaled="0"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20222" y="6659245"/>
            <a:ext cx="788894" cy="9778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lnSpc>
                <a:spcPct val="90000"/>
              </a:lnSpc>
              <a:defRPr sz="706">
                <a:gradFill>
                  <a:gsLst>
                    <a:gs pos="5000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71248"/>
            <a:fld id="{77A80767-0168-4202-AF54-9FDB461E3B29}" type="slidenum">
              <a:rPr lang="en-US" smtClean="0">
                <a:gradFill>
                  <a:gsLst>
                    <a:gs pos="5000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</a:rPr>
              <a:pPr defTabSz="871248"/>
              <a:t>‹#›</a:t>
            </a:fld>
            <a:endParaRPr lang="en-US">
              <a:gradFill>
                <a:gsLst>
                  <a:gs pos="5000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801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/>
  </p:transition>
  <p:hf sldNum="0" hdr="0" ftr="0" dt="0"/>
  <p:txStyles>
    <p:titleStyle>
      <a:lvl1pPr algn="l" defTabSz="716213" rtl="0" eaLnBrk="1" latinLnBrk="0" hangingPunct="1">
        <a:lnSpc>
          <a:spcPct val="100000"/>
        </a:lnSpc>
        <a:spcBef>
          <a:spcPct val="0"/>
        </a:spcBef>
        <a:buNone/>
        <a:defRPr lang="en-US" sz="2117" b="0" kern="1200" cap="none" spc="-78" baseline="0" dirty="0" smtClean="0">
          <a:ln w="3175">
            <a:noFill/>
          </a:ln>
          <a:solidFill>
            <a:schemeClr val="tx1"/>
          </a:soli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210673" marR="0" indent="-210673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70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584" marR="0" indent="-185285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76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14364" marR="0" indent="-175533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89897" marR="0" indent="-175533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3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65429" marR="0" indent="-175533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235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69587" indent="-179053" algn="l" defTabSz="7162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27697" indent="-179053" algn="l" defTabSz="7162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5803" indent="-179053" algn="l" defTabSz="7162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911" indent="-179053" algn="l" defTabSz="7162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58108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716213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74322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432428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790537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48642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06750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64857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7896">
          <p15:clr>
            <a:srgbClr val="F26B43"/>
          </p15:clr>
        </p15:guide>
        <p15:guide id="3" orient="horz" pos="408">
          <p15:clr>
            <a:srgbClr val="F26B43"/>
          </p15:clr>
        </p15:guide>
        <p15:guide id="4" pos="144">
          <p15:clr>
            <a:srgbClr val="F26B43"/>
          </p15:clr>
        </p15:guide>
        <p15:guide id="5" orient="horz" pos="720">
          <p15:clr>
            <a:srgbClr val="F26B43"/>
          </p15:clr>
        </p15:guide>
        <p15:guide id="6" orient="horz" pos="4704">
          <p15:clr>
            <a:srgbClr val="F26B43"/>
          </p15:clr>
        </p15:guide>
        <p15:guide id="7" pos="4032">
          <p15:clr>
            <a:srgbClr val="F26B43"/>
          </p15:clr>
        </p15:guide>
        <p15:guide id="8" pos="576">
          <p15:clr>
            <a:srgbClr val="F26B43"/>
          </p15:clr>
        </p15:guide>
        <p15:guide id="9" pos="1152">
          <p15:clr>
            <a:srgbClr val="F26B43"/>
          </p15:clr>
        </p15:guide>
        <p15:guide id="10" pos="1728">
          <p15:clr>
            <a:srgbClr val="F26B43"/>
          </p15:clr>
        </p15:guide>
        <p15:guide id="11" pos="2304">
          <p15:clr>
            <a:srgbClr val="F26B43"/>
          </p15:clr>
        </p15:guide>
        <p15:guide id="12" pos="2880">
          <p15:clr>
            <a:srgbClr val="F26B43"/>
          </p15:clr>
        </p15:guide>
        <p15:guide id="13" pos="3456">
          <p15:clr>
            <a:srgbClr val="F26B43"/>
          </p15:clr>
        </p15:guide>
        <p15:guide id="14" pos="4608">
          <p15:clr>
            <a:srgbClr val="F26B43"/>
          </p15:clr>
        </p15:guide>
        <p15:guide id="15" pos="5184">
          <p15:clr>
            <a:srgbClr val="F26B43"/>
          </p15:clr>
        </p15:guide>
        <p15:guide id="16" pos="5760">
          <p15:clr>
            <a:srgbClr val="F26B43"/>
          </p15:clr>
        </p15:guide>
        <p15:guide id="17" pos="6336">
          <p15:clr>
            <a:srgbClr val="F26B43"/>
          </p15:clr>
        </p15:guide>
        <p15:guide id="18" pos="6912">
          <p15:clr>
            <a:srgbClr val="F26B43"/>
          </p15:clr>
        </p15:guide>
        <p15:guide id="19" pos="7488">
          <p15:clr>
            <a:srgbClr val="F26B43"/>
          </p15:clr>
        </p15:guide>
        <p15:guide id="20" orient="horz" pos="4176">
          <p15:clr>
            <a:srgbClr val="F26B43"/>
          </p15:clr>
        </p15:guide>
        <p15:guide id="21" orient="horz" pos="3600">
          <p15:clr>
            <a:srgbClr val="F26B43"/>
          </p15:clr>
        </p15:guide>
        <p15:guide id="22" orient="horz" pos="3024">
          <p15:clr>
            <a:srgbClr val="F26B43"/>
          </p15:clr>
        </p15:guide>
        <p15:guide id="23" orient="horz" pos="2448">
          <p15:clr>
            <a:srgbClr val="F26B43"/>
          </p15:clr>
        </p15:guide>
        <p15:guide id="24" orient="horz" pos="1872">
          <p15:clr>
            <a:srgbClr val="F26B43"/>
          </p15:clr>
        </p15:guide>
        <p15:guide id="25" orient="horz" pos="1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AE90-824A-4CAB-8323-B3985B9835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047" y="3064124"/>
            <a:ext cx="5079741" cy="33235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Team Name</a:t>
            </a:r>
            <a:r>
              <a:rPr lang="en-US" dirty="0" smtClean="0">
                <a:solidFill>
                  <a:schemeClr val="tx2"/>
                </a:solidFill>
              </a:rPr>
              <a:t>: </a:t>
            </a:r>
            <a:r>
              <a:rPr lang="en-US" dirty="0" err="1" smtClean="0">
                <a:solidFill>
                  <a:schemeClr val="tx2"/>
                </a:solidFill>
              </a:rPr>
              <a:t>NiteWare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065" y="343818"/>
            <a:ext cx="5453251" cy="20013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560973-DCCA-4853-890A-1F625C329D6C}"/>
              </a:ext>
            </a:extLst>
          </p:cNvPr>
          <p:cNvSpPr txBox="1">
            <a:spLocks/>
          </p:cNvSpPr>
          <p:nvPr/>
        </p:nvSpPr>
        <p:spPr>
          <a:xfrm>
            <a:off x="589056" y="4006388"/>
            <a:ext cx="5079741" cy="176484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7306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160" b="0" kern="1200" cap="none" spc="-8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chemeClr val="tx2"/>
                </a:solidFill>
              </a:rPr>
              <a:t>Team Participant Names:</a:t>
            </a:r>
          </a:p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chemeClr val="tx2"/>
                </a:solidFill>
              </a:rPr>
              <a:t>1. </a:t>
            </a:r>
            <a:r>
              <a:rPr lang="en-US" sz="2117" spc="-78" dirty="0" smtClean="0">
                <a:solidFill>
                  <a:schemeClr val="tx2"/>
                </a:solidFill>
              </a:rPr>
              <a:t> </a:t>
            </a:r>
            <a:r>
              <a:rPr sz="2117" spc="-78" dirty="0" smtClean="0">
                <a:solidFill>
                  <a:schemeClr val="tx2"/>
                </a:solidFill>
              </a:rPr>
              <a:t>Azeem Baloch</a:t>
            </a:r>
            <a:endParaRPr lang="en-US" sz="2117" spc="-78" dirty="0">
              <a:solidFill>
                <a:schemeClr val="tx2"/>
              </a:solidFill>
            </a:endParaRPr>
          </a:p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chemeClr val="tx2"/>
                </a:solidFill>
              </a:rPr>
              <a:t>2. </a:t>
            </a:r>
            <a:r>
              <a:rPr lang="en-US" sz="2117" spc="-78" dirty="0" smtClean="0">
                <a:solidFill>
                  <a:schemeClr val="tx2"/>
                </a:solidFill>
              </a:rPr>
              <a:t> Muhammad </a:t>
            </a:r>
            <a:r>
              <a:rPr lang="en-US" sz="2117" spc="-78" dirty="0" err="1" smtClean="0">
                <a:solidFill>
                  <a:schemeClr val="tx2"/>
                </a:solidFill>
              </a:rPr>
              <a:t>Shariq</a:t>
            </a:r>
            <a:endParaRPr lang="en-US" sz="2117" spc="-78" dirty="0">
              <a:solidFill>
                <a:schemeClr val="tx2"/>
              </a:solidFill>
            </a:endParaRPr>
          </a:p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chemeClr val="tx2"/>
                </a:solidFill>
              </a:rPr>
              <a:t>3</a:t>
            </a:r>
            <a:r>
              <a:rPr lang="en-US" sz="2117" spc="-78" dirty="0" smtClean="0">
                <a:solidFill>
                  <a:schemeClr val="tx2"/>
                </a:solidFill>
              </a:rPr>
              <a:t>. </a:t>
            </a:r>
            <a:r>
              <a:rPr lang="en-US" sz="2117" spc="-78" dirty="0" smtClean="0">
                <a:solidFill>
                  <a:schemeClr val="tx2"/>
                </a:solidFill>
              </a:rPr>
              <a:t> Muhammad </a:t>
            </a:r>
            <a:r>
              <a:rPr lang="en-US" sz="2117" spc="-78" dirty="0" smtClean="0">
                <a:solidFill>
                  <a:schemeClr val="tx2"/>
                </a:solidFill>
              </a:rPr>
              <a:t>Sameer Aamir</a:t>
            </a:r>
            <a:endParaRPr lang="en-US" sz="2117" spc="-78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EA0893-849F-4282-B99A-924DA84EA457}"/>
              </a:ext>
            </a:extLst>
          </p:cNvPr>
          <p:cNvSpPr txBox="1">
            <a:spLocks/>
          </p:cNvSpPr>
          <p:nvPr/>
        </p:nvSpPr>
        <p:spPr>
          <a:xfrm>
            <a:off x="6245404" y="4305927"/>
            <a:ext cx="5976165" cy="16878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7306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160" b="0" kern="1200" cap="none" spc="-8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chemeClr val="tx2"/>
                </a:solidFill>
              </a:rPr>
              <a:t>What technologies does your solution leverage?:</a:t>
            </a:r>
          </a:p>
          <a:p>
            <a:pPr marL="336145" indent="-336145" defTabSz="716213"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117" spc="-78" dirty="0">
                <a:solidFill>
                  <a:schemeClr val="tx2"/>
                </a:solidFill>
              </a:rPr>
              <a:t> </a:t>
            </a:r>
            <a:r>
              <a:rPr lang="en-US" sz="2117" spc="-78" dirty="0" smtClean="0">
                <a:solidFill>
                  <a:schemeClr val="tx2"/>
                </a:solidFill>
              </a:rPr>
              <a:t>Web </a:t>
            </a:r>
            <a:endParaRPr lang="en-US" sz="2117" spc="-78" dirty="0">
              <a:solidFill>
                <a:schemeClr val="tx2"/>
              </a:solidFill>
            </a:endParaRPr>
          </a:p>
          <a:p>
            <a:pPr marL="336145" indent="-336145" defTabSz="716213"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117" spc="-78" dirty="0">
                <a:solidFill>
                  <a:schemeClr val="tx2"/>
                </a:solidFill>
              </a:rPr>
              <a:t> </a:t>
            </a:r>
            <a:r>
              <a:rPr lang="en-US" sz="2117" spc="-78" dirty="0" smtClean="0">
                <a:solidFill>
                  <a:schemeClr val="tx2"/>
                </a:solidFill>
              </a:rPr>
              <a:t>Android</a:t>
            </a:r>
            <a:endParaRPr lang="en-US" sz="2117" spc="-78" dirty="0">
              <a:solidFill>
                <a:schemeClr val="tx2"/>
              </a:solidFill>
            </a:endParaRPr>
          </a:p>
          <a:p>
            <a:pPr defTabSz="716213"/>
            <a:endParaRPr lang="en-US" sz="2117" spc="-78" dirty="0">
              <a:solidFill>
                <a:schemeClr val="tx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E5044F-FD85-4DEF-882D-B79F70F83D2F}"/>
              </a:ext>
            </a:extLst>
          </p:cNvPr>
          <p:cNvSpPr txBox="1">
            <a:spLocks/>
          </p:cNvSpPr>
          <p:nvPr/>
        </p:nvSpPr>
        <p:spPr>
          <a:xfrm>
            <a:off x="6245404" y="3064125"/>
            <a:ext cx="5976165" cy="5412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7306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160" b="0" kern="1200" cap="none" spc="-8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defTabSz="716213"/>
            <a:r>
              <a:rPr lang="en-US" sz="2117" spc="-78" dirty="0">
                <a:solidFill>
                  <a:schemeClr val="tx2"/>
                </a:solidFill>
              </a:rPr>
              <a:t>Challenge </a:t>
            </a:r>
            <a:r>
              <a:rPr lang="en-US" sz="2117" spc="-78" dirty="0" smtClean="0">
                <a:solidFill>
                  <a:schemeClr val="tx2"/>
                </a:solidFill>
              </a:rPr>
              <a:t>Theme: </a:t>
            </a:r>
            <a:r>
              <a:rPr sz="2000" b="1" dirty="0" smtClean="0">
                <a:solidFill>
                  <a:schemeClr val="tx2"/>
                </a:solidFill>
              </a:rPr>
              <a:t>PUBLIC </a:t>
            </a:r>
            <a:r>
              <a:rPr sz="2000" b="1" dirty="0">
                <a:solidFill>
                  <a:schemeClr val="tx2"/>
                </a:solidFill>
              </a:rPr>
              <a:t>SAFETY </a:t>
            </a:r>
            <a:endParaRPr sz="2000" b="1" dirty="0" smtClean="0">
              <a:solidFill>
                <a:schemeClr val="tx2"/>
              </a:solidFill>
            </a:endParaRPr>
          </a:p>
          <a:p>
            <a:pPr defTabSz="716213"/>
            <a:r>
              <a:rPr sz="1400" b="1" dirty="0" smtClean="0">
                <a:solidFill>
                  <a:schemeClr val="tx2"/>
                </a:solidFill>
              </a:rPr>
              <a:t>                                                      </a:t>
            </a:r>
            <a:r>
              <a:rPr sz="900" b="1" dirty="0" smtClean="0">
                <a:solidFill>
                  <a:schemeClr val="tx2"/>
                </a:solidFill>
              </a:rPr>
              <a:t>LACK </a:t>
            </a:r>
            <a:r>
              <a:rPr sz="900" b="1" dirty="0">
                <a:solidFill>
                  <a:schemeClr val="tx2"/>
                </a:solidFill>
              </a:rPr>
              <a:t>OF EFFECTIVE SURVEILLANCE AND MONITORING SYSTEM</a:t>
            </a:r>
            <a:r>
              <a:rPr lang="en-US" sz="1000" spc="-78" dirty="0" smtClean="0">
                <a:solidFill>
                  <a:schemeClr val="tx2"/>
                </a:solidFill>
              </a:rPr>
              <a:t> </a:t>
            </a:r>
            <a:endParaRPr lang="en-US" sz="1600" spc="-78" dirty="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CD1F21-281B-43C9-B609-2F1BCDE0396C}"/>
              </a:ext>
            </a:extLst>
          </p:cNvPr>
          <p:cNvSpPr txBox="1">
            <a:spLocks/>
          </p:cNvSpPr>
          <p:nvPr/>
        </p:nvSpPr>
        <p:spPr>
          <a:xfrm>
            <a:off x="1954833" y="2393151"/>
            <a:ext cx="6979717" cy="51293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7306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160" b="0" kern="1200" cap="none" spc="-8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 defTabSz="716213"/>
            <a:r>
              <a:rPr lang="en-US" sz="1568" i="1" spc="-78" dirty="0">
                <a:solidFill>
                  <a:srgbClr val="4668C5"/>
                </a:solidFill>
              </a:rPr>
              <a:t>Nov 30</a:t>
            </a:r>
            <a:r>
              <a:rPr lang="en-US" sz="1568" i="1" spc="-78" baseline="30000" dirty="0">
                <a:solidFill>
                  <a:srgbClr val="4668C5"/>
                </a:solidFill>
              </a:rPr>
              <a:t>th</a:t>
            </a:r>
            <a:r>
              <a:rPr lang="en-US" sz="1568" i="1" spc="-78" dirty="0">
                <a:solidFill>
                  <a:srgbClr val="4668C5"/>
                </a:solidFill>
              </a:rPr>
              <a:t> – Dec 2</a:t>
            </a:r>
            <a:r>
              <a:rPr lang="en-US" sz="1568" i="1" spc="-78" baseline="30000" dirty="0">
                <a:solidFill>
                  <a:srgbClr val="4668C5"/>
                </a:solidFill>
              </a:rPr>
              <a:t>nd</a:t>
            </a:r>
            <a:r>
              <a:rPr lang="en-US" sz="1568" i="1" spc="-78" dirty="0">
                <a:solidFill>
                  <a:srgbClr val="4668C5"/>
                </a:solidFill>
              </a:rPr>
              <a:t> 2018 | National Incubation Center, Karachi</a:t>
            </a:r>
          </a:p>
          <a:p>
            <a:pPr algn="ctr" defTabSz="716213"/>
            <a:endParaRPr lang="en-US" sz="1765" spc="-78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59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" y="0"/>
            <a:ext cx="12179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08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" y="0"/>
            <a:ext cx="12179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1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" y="0"/>
            <a:ext cx="12179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" y="0"/>
            <a:ext cx="12179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36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Problem-Solution Fit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7BD2E-557F-4429-BC54-7FB2CCA03C43}"/>
              </a:ext>
            </a:extLst>
          </p:cNvPr>
          <p:cNvSpPr/>
          <p:nvPr/>
        </p:nvSpPr>
        <p:spPr bwMode="auto">
          <a:xfrm>
            <a:off x="262686" y="1029973"/>
            <a:ext cx="11734777" cy="55163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0" tIns="40335" rIns="80670" bIns="403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What is your well-defined solution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70" dirty="0">
                <a:solidFill>
                  <a:schemeClr val="tx2"/>
                </a:solidFill>
              </a:rPr>
              <a:t>One </a:t>
            </a:r>
            <a:r>
              <a:rPr lang="en-US" sz="1770" dirty="0" smtClean="0">
                <a:solidFill>
                  <a:schemeClr val="tx2"/>
                </a:solidFill>
              </a:rPr>
              <a:t>App, one </a:t>
            </a:r>
            <a:r>
              <a:rPr lang="en-US" sz="1770" dirty="0">
                <a:solidFill>
                  <a:schemeClr val="tx2"/>
                </a:solidFill>
              </a:rPr>
              <a:t>account </a:t>
            </a:r>
            <a:r>
              <a:rPr lang="en-US" sz="1770" dirty="0" smtClean="0">
                <a:solidFill>
                  <a:schemeClr val="tx2"/>
                </a:solidFill>
              </a:rPr>
              <a:t>and </a:t>
            </a:r>
            <a:r>
              <a:rPr lang="en-US" sz="1770" dirty="0">
                <a:solidFill>
                  <a:schemeClr val="tx2"/>
                </a:solidFill>
              </a:rPr>
              <a:t>a single online hub to </a:t>
            </a:r>
            <a:r>
              <a:rPr lang="en-US" sz="1770" dirty="0" smtClean="0">
                <a:solidFill>
                  <a:schemeClr val="tx2"/>
                </a:solidFill>
              </a:rPr>
              <a:t>find and secure </a:t>
            </a:r>
            <a:r>
              <a:rPr lang="en-US" sz="1770" dirty="0">
                <a:solidFill>
                  <a:schemeClr val="tx2"/>
                </a:solidFill>
              </a:rPr>
              <a:t>your smart </a:t>
            </a:r>
            <a:r>
              <a:rPr lang="en-US" sz="1770" dirty="0" smtClean="0">
                <a:solidFill>
                  <a:schemeClr val="tx2"/>
                </a:solidFill>
              </a:rPr>
              <a:t>phone.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1770" dirty="0" smtClean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7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How does your solution mitigate the challenge theme issue</a:t>
            </a:r>
            <a:r>
              <a:rPr lang="en-US" sz="1770" dirty="0" smtClean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70" b="1" dirty="0" smtClean="0">
                <a:solidFill>
                  <a:schemeClr val="tx2"/>
                </a:solidFill>
              </a:rPr>
              <a:t>Death Toll: </a:t>
            </a:r>
            <a:r>
              <a:rPr lang="en-US" sz="1770" dirty="0" smtClean="0">
                <a:solidFill>
                  <a:schemeClr val="tx2"/>
                </a:solidFill>
              </a:rPr>
              <a:t>1000 people lose their lives over every 90000 phones.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70" dirty="0" smtClean="0">
                <a:solidFill>
                  <a:schemeClr val="tx2"/>
                </a:solidFill>
              </a:rPr>
              <a:t>The fear of loosing valuable data and smartphone is what makes the situation turn into disaster with no worries of data or recovery of phone precious lives can be saved.</a:t>
            </a:r>
            <a:endParaRPr lang="en-US" sz="177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54483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Potential Impact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7BD2E-557F-4429-BC54-7FB2CCA03C43}"/>
              </a:ext>
            </a:extLst>
          </p:cNvPr>
          <p:cNvSpPr/>
          <p:nvPr/>
        </p:nvSpPr>
        <p:spPr bwMode="auto">
          <a:xfrm>
            <a:off x="262686" y="1029973"/>
            <a:ext cx="11734777" cy="51095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0" tIns="40335" rIns="80670" bIns="403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Does your application solve a widespread community problem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  <a:endParaRPr lang="en-US" sz="1765" dirty="0" smtClean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90 </a:t>
            </a:r>
            <a:r>
              <a:rPr lang="en-US" sz="1765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lacs smartphone </a:t>
            </a:r>
            <a:r>
              <a:rPr lang="en-US" sz="1765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users</a:t>
            </a:r>
            <a:r>
              <a:rPr lang="en-US" sz="1765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765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peoples </a:t>
            </a:r>
            <a:r>
              <a:rPr lang="en-US" sz="1765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in Karachi alone to be exact. 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1765" dirty="0" smtClean="0">
              <a:solidFill>
                <a:srgbClr val="00B0F0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Is </a:t>
            </a: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there any market research on the problem and solution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  <a:endParaRPr lang="en-US" sz="1765" dirty="0" smtClean="0">
              <a:solidFill>
                <a:srgbClr val="00B0F0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There are traces of research on the </a:t>
            </a: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problem, </a:t>
            </a: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but there is no effective solution to </a:t>
            </a: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it.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1765" dirty="0">
              <a:solidFill>
                <a:srgbClr val="00B0F0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Can the solution be scaled easily to actual deployment in the real world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  <a:endParaRPr lang="en-US" sz="1765" dirty="0" smtClean="0">
              <a:solidFill>
                <a:srgbClr val="00B0F0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We primarily are focused on the smart </a:t>
            </a: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phones, </a:t>
            </a:r>
            <a:r>
              <a:rPr lang="en-US" sz="1765" dirty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i</a:t>
            </a: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t </a:t>
            </a: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can be largely scaled on to other devices such as </a:t>
            </a: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Laptops, tablets.</a:t>
            </a:r>
            <a:endParaRPr lang="en-US" sz="1765" dirty="0"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959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Novelty &amp; Learning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7BD2E-557F-4429-BC54-7FB2CCA03C43}"/>
              </a:ext>
            </a:extLst>
          </p:cNvPr>
          <p:cNvSpPr/>
          <p:nvPr/>
        </p:nvSpPr>
        <p:spPr bwMode="auto">
          <a:xfrm>
            <a:off x="262686" y="1029974"/>
            <a:ext cx="11734777" cy="55163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0" tIns="40335" rIns="80670" bIns="403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What is different/novel about your solution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The traditional apps to secure the phone fail after the smartphone is restored to factory settings (restored to default setting). 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1765" dirty="0"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Has your solution been done before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Yes there are other solutions on the surface before like CPLC (Blocking phone).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1765" dirty="0"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What about your solutions hasn’t been done before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The application integration into the system is the part where magic happens.</a:t>
            </a:r>
            <a:endParaRPr lang="en-US" sz="1765" dirty="0"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50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Prototype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7BD2E-557F-4429-BC54-7FB2CCA03C43}"/>
              </a:ext>
            </a:extLst>
          </p:cNvPr>
          <p:cNvSpPr/>
          <p:nvPr/>
        </p:nvSpPr>
        <p:spPr bwMode="auto">
          <a:xfrm>
            <a:off x="262686" y="1029974"/>
            <a:ext cx="11734777" cy="53969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0" tIns="40335" rIns="80670" bIns="403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How easy to use is your application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A single sign-up with email is all the application demands.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1765" dirty="0" smtClean="0"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Is </a:t>
            </a: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the user experience elegant and engaging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We have worked on making things easy for user where all the things are done on a single tap.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1765" dirty="0"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Is your prototype demo functional and well-implemented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</a:p>
          <a:p>
            <a:pPr marL="285750" indent="-285750"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buFont typeface="Arial" panose="020B0604020202020204" pitchFamily="34" charset="0"/>
              <a:buChar char="•"/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The synchronization of app with the web-portal is functional.</a:t>
            </a:r>
          </a:p>
          <a:p>
            <a:pPr marL="285750" indent="-285750"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buFont typeface="Arial" panose="020B0604020202020204" pitchFamily="34" charset="0"/>
              <a:buChar char="•"/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A </a:t>
            </a: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fail-proof system.</a:t>
            </a:r>
            <a:endParaRPr lang="en-US" sz="1765" dirty="0"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256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Sustainability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7BD2E-557F-4429-BC54-7FB2CCA03C43}"/>
              </a:ext>
            </a:extLst>
          </p:cNvPr>
          <p:cNvSpPr/>
          <p:nvPr/>
        </p:nvSpPr>
        <p:spPr bwMode="auto">
          <a:xfrm>
            <a:off x="269239" y="1086263"/>
            <a:ext cx="11734777" cy="55297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0" tIns="40335" rIns="80670" bIns="403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Is your team committed to scaling/deploying your application beyond this hackathon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More than committed and focused.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1765" dirty="0"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Will your app be adopted by users (govt/citizens/media) &amp; its usage bee sustained over time</a:t>
            </a:r>
            <a:r>
              <a:rPr lang="en-US" sz="1765" dirty="0" smtClean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dirty="0" smtClean="0"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rPr>
              <a:t>The app is modeled to be a standard that can be adopted not only government but also by phone developing industries which ensures the safety of devices of their users thus increasing their product value.</a:t>
            </a:r>
            <a:endParaRPr lang="en-US" sz="1765" dirty="0"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470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3691" y="143691"/>
            <a:ext cx="11895909" cy="20803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70" dirty="0" smtClean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Do you have a business model?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70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The product can generate ROI using the principle of network economics. There are subscription plans which fulfills different customers need.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2400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294126"/>
              </p:ext>
            </p:extLst>
          </p:nvPr>
        </p:nvGraphicFramePr>
        <p:xfrm>
          <a:off x="326571" y="1762490"/>
          <a:ext cx="3630045" cy="238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045">
                  <a:extLst>
                    <a:ext uri="{9D8B030D-6E8A-4147-A177-3AD203B41FA5}">
                      <a16:colId xmlns:a16="http://schemas.microsoft.com/office/drawing/2014/main" val="4125761003"/>
                    </a:ext>
                  </a:extLst>
                </a:gridCol>
              </a:tblGrid>
              <a:tr h="37246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Basic</a:t>
                      </a:r>
                      <a:r>
                        <a:rPr lang="en-US" sz="1800" baseline="0" dirty="0" smtClean="0"/>
                        <a:t> – Free Package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645297"/>
                  </a:ext>
                </a:extLst>
              </a:tr>
              <a:tr h="31255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Track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3 devices</a:t>
                      </a:r>
                      <a:endParaRPr lang="en-US" sz="16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20136"/>
                  </a:ext>
                </a:extLst>
              </a:tr>
              <a:tr h="312550">
                <a:tc>
                  <a:txBody>
                    <a:bodyPr/>
                    <a:lstStyle/>
                    <a:p>
                      <a:pPr marL="0" marR="0" lvl="0" indent="0" algn="l" defTabSz="7162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Track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your lost devices</a:t>
                      </a:r>
                      <a:endParaRPr lang="en-US" sz="16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4533"/>
                  </a:ext>
                </a:extLst>
              </a:tr>
              <a:tr h="31255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Recover the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lost devices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3715"/>
                  </a:ext>
                </a:extLst>
              </a:tr>
              <a:tr h="312550">
                <a:tc>
                  <a:txBody>
                    <a:bodyPr/>
                    <a:lstStyle/>
                    <a:p>
                      <a:pPr marL="0" marR="0" lvl="0" indent="0" algn="l" defTabSz="7162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3 control zones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42"/>
                  </a:ext>
                </a:extLst>
              </a:tr>
              <a:tr h="312550">
                <a:tc>
                  <a:txBody>
                    <a:bodyPr/>
                    <a:lstStyle/>
                    <a:p>
                      <a:pPr marL="0" marR="0" lvl="0" indent="0" algn="l" defTabSz="7162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Notification through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email</a:t>
                      </a:r>
                      <a:endParaRPr lang="en-US" sz="16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079"/>
                  </a:ext>
                </a:extLst>
              </a:tr>
              <a:tr h="31255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Buzz your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phone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51899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321795"/>
              </p:ext>
            </p:extLst>
          </p:nvPr>
        </p:nvGraphicFramePr>
        <p:xfrm>
          <a:off x="4214948" y="1762486"/>
          <a:ext cx="363004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045">
                  <a:extLst>
                    <a:ext uri="{9D8B030D-6E8A-4147-A177-3AD203B41FA5}">
                      <a16:colId xmlns:a16="http://schemas.microsoft.com/office/drawing/2014/main" val="4125761003"/>
                    </a:ext>
                  </a:extLst>
                </a:gridCol>
              </a:tblGrid>
              <a:tr h="3226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Budget Package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645297"/>
                  </a:ext>
                </a:extLst>
              </a:tr>
              <a:tr h="3105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Track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5 devices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20136"/>
                  </a:ext>
                </a:extLst>
              </a:tr>
              <a:tr h="3105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Track your lost devices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4533"/>
                  </a:ext>
                </a:extLst>
              </a:tr>
              <a:tr h="310533">
                <a:tc>
                  <a:txBody>
                    <a:bodyPr/>
                    <a:lstStyle/>
                    <a:p>
                      <a:pPr marL="0" marR="0" lvl="0" indent="0" algn="l" defTabSz="7162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Recover the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lost devices</a:t>
                      </a:r>
                      <a:endParaRPr lang="en-US" sz="16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3715"/>
                  </a:ext>
                </a:extLst>
              </a:tr>
              <a:tr h="310533">
                <a:tc>
                  <a:txBody>
                    <a:bodyPr/>
                    <a:lstStyle/>
                    <a:p>
                      <a:pPr marL="0" marR="0" lvl="0" indent="0" algn="l" defTabSz="7162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5 control zones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42"/>
                  </a:ext>
                </a:extLst>
              </a:tr>
              <a:tr h="510856">
                <a:tc>
                  <a:txBody>
                    <a:bodyPr/>
                    <a:lstStyle/>
                    <a:p>
                      <a:pPr marL="0" marR="0" lvl="0" indent="0" algn="l" defTabSz="7162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Notification through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email and cellular messaging</a:t>
                      </a:r>
                      <a:endParaRPr lang="en-US" sz="16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079"/>
                  </a:ext>
                </a:extLst>
              </a:tr>
              <a:tr h="3105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Block phone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518996"/>
                  </a:ext>
                </a:extLst>
              </a:tr>
              <a:tr h="3105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Buzz phone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5542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7486"/>
              </p:ext>
            </p:extLst>
          </p:nvPr>
        </p:nvGraphicFramePr>
        <p:xfrm>
          <a:off x="8103325" y="1762486"/>
          <a:ext cx="3630045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045">
                  <a:extLst>
                    <a:ext uri="{9D8B030D-6E8A-4147-A177-3AD203B41FA5}">
                      <a16:colId xmlns:a16="http://schemas.microsoft.com/office/drawing/2014/main" val="4125761003"/>
                    </a:ext>
                  </a:extLst>
                </a:gridCol>
              </a:tblGrid>
              <a:tr h="3285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Custom Package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645297"/>
                  </a:ext>
                </a:extLst>
              </a:tr>
              <a:tr h="30113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Track as many devices per choice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20136"/>
                  </a:ext>
                </a:extLst>
              </a:tr>
              <a:tr h="30113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Track your lost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devices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4533"/>
                  </a:ext>
                </a:extLst>
              </a:tr>
              <a:tr h="30113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Recover lost devices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3715"/>
                  </a:ext>
                </a:extLst>
              </a:tr>
              <a:tr h="30113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control zones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42"/>
                  </a:ext>
                </a:extLst>
              </a:tr>
              <a:tr h="52013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Notification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through email and cellular messaging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079"/>
                  </a:ext>
                </a:extLst>
              </a:tr>
              <a:tr h="30113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Block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phone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518996"/>
                  </a:ext>
                </a:extLst>
              </a:tr>
              <a:tr h="30113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Data protection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features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02474"/>
                  </a:ext>
                </a:extLst>
              </a:tr>
              <a:tr h="30113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Buzz phone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468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299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" y="0"/>
            <a:ext cx="12154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4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" y="0"/>
            <a:ext cx="12179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06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_2016MYR">
  <a:themeElements>
    <a:clrScheme name="Custom 25">
      <a:dk1>
        <a:srgbClr val="505050"/>
      </a:dk1>
      <a:lt1>
        <a:srgbClr val="FFFFFF"/>
      </a:lt1>
      <a:dk2>
        <a:srgbClr val="000000"/>
      </a:dk2>
      <a:lt2>
        <a:srgbClr val="F2F2F2"/>
      </a:lt2>
      <a:accent1>
        <a:srgbClr val="4668C5"/>
      </a:accent1>
      <a:accent2>
        <a:srgbClr val="FF8C00"/>
      </a:accent2>
      <a:accent3>
        <a:srgbClr val="0072C6"/>
      </a:accent3>
      <a:accent4>
        <a:srgbClr val="7FBA00"/>
      </a:accent4>
      <a:accent5>
        <a:srgbClr val="002050"/>
      </a:accent5>
      <a:accent6>
        <a:srgbClr val="008272"/>
      </a:accent6>
      <a:hlink>
        <a:srgbClr val="00827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R14_Services_Template-StyleGuide_v02" id="{44C8B8E1-D3C9-430A-BD32-D2F23D75D336}" vid="{9D78D9F5-CE15-486F-8EE0-3F511EDB7C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573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Segoe UI</vt:lpstr>
      <vt:lpstr>Segoe UI Light</vt:lpstr>
      <vt:lpstr>Segoe UI Semibold</vt:lpstr>
      <vt:lpstr>MASTER_2016MYR</vt:lpstr>
      <vt:lpstr>Team Name: NiteWare</vt:lpstr>
      <vt:lpstr>Civic Tech Hackathon 2018 | Problem-Solution Fit</vt:lpstr>
      <vt:lpstr>Civic Tech Hackathon 2018 | Potential Impact</vt:lpstr>
      <vt:lpstr>Civic Tech Hackathon 2018 | Novelty &amp; Learning</vt:lpstr>
      <vt:lpstr>Civic Tech Hackathon 2018 | Prototype</vt:lpstr>
      <vt:lpstr>Civic Tech Hackathon 2018 | Sustainability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Name:</dc:title>
  <dc:creator>Sophia Umar</dc:creator>
  <cp:lastModifiedBy>Azeem Baloch</cp:lastModifiedBy>
  <cp:revision>65</cp:revision>
  <dcterms:created xsi:type="dcterms:W3CDTF">2018-12-01T12:14:32Z</dcterms:created>
  <dcterms:modified xsi:type="dcterms:W3CDTF">2018-12-02T10:01:22Z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soumar@microsoft.com</vt:lpwstr>
  </property>
  <property fmtid="{D5CDD505-2E9C-101B-9397-08002B2CF9AE}" pid="5" name="MSIP_Label_f42aa342-8706-4288-bd11-ebb85995028c_SetDate">
    <vt:lpwstr>2018-12-01T12:14:58.3892097Z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